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5FFDB-7F32-4D63-8730-562CB911FDB2}" type="datetimeFigureOut">
              <a:rPr lang="ru-RU"/>
              <a:pPr>
                <a:defRPr/>
              </a:pPr>
              <a:t>31.01.2017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CA1FE-9A45-46DD-B413-E230AE919D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1C15-8980-432A-AD1B-919C1E72A207}" type="datetimeFigureOut">
              <a:rPr lang="ru-RU"/>
              <a:pPr>
                <a:defRPr/>
              </a:pPr>
              <a:t>31.01.2017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9BCF2-D4D9-443B-9B10-78F64B9A4F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DFB08-475C-44AA-B261-153D61A28E5D}" type="datetimeFigureOut">
              <a:rPr lang="ru-RU"/>
              <a:pPr>
                <a:defRPr/>
              </a:pPr>
              <a:t>31.01.2017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F9597-3B94-4D45-AB72-8464490DE7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F6378-04E6-484D-94CA-EF7B605D226C}" type="datetimeFigureOut">
              <a:rPr lang="ru-RU"/>
              <a:pPr>
                <a:defRPr/>
              </a:pPr>
              <a:t>31.01.2017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C3FA6-7B9F-42F6-8573-4E48A06633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AB830-D260-4881-8D1D-273496D7DE30}" type="datetimeFigureOut">
              <a:rPr lang="ru-RU"/>
              <a:pPr>
                <a:defRPr/>
              </a:pPr>
              <a:t>31.01.2017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34891-B767-408F-A193-27FD2BFAA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B2946-CE54-46FB-835A-27087D03F98A}" type="datetimeFigureOut">
              <a:rPr lang="ru-RU"/>
              <a:pPr>
                <a:defRPr/>
              </a:pPr>
              <a:t>31.01.2017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16C1A-6651-4F24-9F21-A7EF960FC8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47DBD-0A29-4AC5-80BB-0127E05C6704}" type="datetimeFigureOut">
              <a:rPr lang="ru-RU"/>
              <a:pPr>
                <a:defRPr/>
              </a:pPr>
              <a:t>31.01.2017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65521-311F-42A8-B4F2-3AD3FCD2BD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32D06-4A79-4D57-9DD9-10FD79818976}" type="datetimeFigureOut">
              <a:rPr lang="ru-RU"/>
              <a:pPr>
                <a:defRPr/>
              </a:pPr>
              <a:t>31.01.2017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6C187-0A06-4ACF-9DC2-E6AB1E17C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E659B-9A52-457C-A60A-3051FB1FD357}" type="datetimeFigureOut">
              <a:rPr lang="ru-RU"/>
              <a:pPr>
                <a:defRPr/>
              </a:pPr>
              <a:t>31.01.2017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BFBA9-CA44-470D-A7C3-5FE504CAE3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B3F1F-0A51-4F05-AEE2-E1A55CC804F6}" type="datetimeFigureOut">
              <a:rPr lang="ru-RU"/>
              <a:pPr>
                <a:defRPr/>
              </a:pPr>
              <a:t>31.01.2017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DE6F5-2B70-448A-9D0A-895EBB2EE4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A7CF5-DBA2-44CD-95FC-5EAF2A1FD573}" type="datetimeFigureOut">
              <a:rPr lang="ru-RU"/>
              <a:pPr>
                <a:defRPr/>
              </a:pPr>
              <a:t>31.01.2017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C450-5AAD-4CCD-B0D6-4B0606EF02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документ 8"/>
          <p:cNvSpPr/>
          <p:nvPr userDrawn="1"/>
        </p:nvSpPr>
        <p:spPr>
          <a:xfrm rot="10800000" flipH="1">
            <a:off x="0" y="0"/>
            <a:ext cx="9144000" cy="685800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B34B08-E1D3-49B5-A037-DA33997BE6CC}" type="datetimeFigureOut">
              <a:rPr lang="ru-RU"/>
              <a:pPr>
                <a:defRPr/>
              </a:pPr>
              <a:t>31.01.2017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0BC0A1-692E-4A30-828E-686F380A7F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Рисунок 7" descr="2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3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124744"/>
            <a:ext cx="7929618" cy="1323439"/>
          </a:xfrm>
          <a:prstGeom prst="rect">
            <a:avLst/>
          </a:prstGeom>
          <a:ln w="28575" cap="rnd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Развитие мелкой моторики пальцев рук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6182" y="3214686"/>
            <a:ext cx="4716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Воспитатель  логопедической группы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МДОУ  детский сад 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11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города Алушты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Удова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Любовь 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ладимировна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2014 год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Tm="3152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3179793" cy="512744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Игры с веревочками (</a:t>
            </a:r>
            <a:r>
              <a:rPr lang="ru-RU" dirty="0" err="1" smtClean="0">
                <a:latin typeface="Comic Sans MS" pitchFamily="66" charset="0"/>
              </a:rPr>
              <a:t>ниткография</a:t>
            </a:r>
            <a:r>
              <a:rPr lang="ru-RU" dirty="0" smtClean="0">
                <a:latin typeface="Comic Sans MS" pitchFamily="66" charset="0"/>
              </a:rPr>
              <a:t>)</a:t>
            </a:r>
            <a:endParaRPr lang="ru-RU" dirty="0"/>
          </a:p>
        </p:txBody>
      </p:sp>
      <p:pic>
        <p:nvPicPr>
          <p:cNvPr id="5" name="Содержимое 4" descr="верев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3214686"/>
            <a:ext cx="3143272" cy="221457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857232"/>
            <a:ext cx="3179793" cy="5715040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sz="1600" dirty="0" smtClean="0"/>
              <a:t>Игры с веревочками, тесьмой, также хорошо тренируют мелкую моторику,  что положительно сказывается на общем интеллектуальном развитии ребенка. </a:t>
            </a:r>
          </a:p>
          <a:p>
            <a:endParaRPr lang="ru-RU" sz="1600" dirty="0" smtClean="0"/>
          </a:p>
          <a:p>
            <a:r>
              <a:rPr lang="ru-RU" sz="1600" dirty="0" smtClean="0"/>
              <a:t>   Вам понадобится средняя по толщине, достаточно мягкая веревочка. Это может быть шнурок от обуви, отделочная тесьма. Главное, чтобы веревочка могла принимать нужную форму. Задания выполняются от простого к сложному – на первом этапе можно выкладывать рисунки по образцам. Если ребенок хорошо справляется с заданием, попросите его выложить рисунки  по памяти (второй этап), а в дальнейшем можете придумывать свои узоры.</a:t>
            </a:r>
            <a:endParaRPr lang="ru-RU" sz="1600" dirty="0"/>
          </a:p>
        </p:txBody>
      </p:sp>
      <p:pic>
        <p:nvPicPr>
          <p:cNvPr id="6" name="Рисунок 5" descr="верев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285728"/>
            <a:ext cx="2238374" cy="2784537"/>
          </a:xfrm>
          <a:prstGeom prst="rect">
            <a:avLst/>
          </a:prstGeom>
        </p:spPr>
      </p:pic>
      <p:pic>
        <p:nvPicPr>
          <p:cNvPr id="8" name="Рисунок 7" descr="верев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571480"/>
            <a:ext cx="2714644" cy="2192221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прищепки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2500306"/>
            <a:ext cx="1777239" cy="12144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3179793" cy="584182"/>
          </a:xfrm>
        </p:spPr>
        <p:txBody>
          <a:bodyPr/>
          <a:lstStyle/>
          <a:p>
            <a:pPr algn="ctr"/>
            <a:r>
              <a:rPr lang="ru-RU" sz="2200" dirty="0" smtClean="0">
                <a:latin typeface="Comic Sans MS" pitchFamily="66" charset="0"/>
              </a:rPr>
              <a:t>Игры с прищепками</a:t>
            </a:r>
            <a:endParaRPr lang="ru-RU" sz="2200" dirty="0"/>
          </a:p>
        </p:txBody>
      </p:sp>
      <p:pic>
        <p:nvPicPr>
          <p:cNvPr id="5" name="Содержимое 4" descr="2LfT5JMRax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43372" y="3214686"/>
            <a:ext cx="1997082" cy="149781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857232"/>
            <a:ext cx="3179793" cy="5715040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sz="1600" dirty="0" smtClean="0"/>
              <a:t>Развивают у детей творческое воображение, логическое мышление, способствуют закреплению знаний цвета, счёта. </a:t>
            </a:r>
          </a:p>
          <a:p>
            <a:pPr marL="342900" indent="-342900"/>
            <a:endParaRPr lang="ru-RU" sz="1600" b="1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можно прикреплять прищепки по тематике (лучики к солнцу, иголки к ёжику, лепестки к цветку, ушки к голове зайчика игры «Кто что ест», «Где чей хвост» и т.д.).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учить соотносить цифру с количеством предметов.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учить детей подбирать нужные прищепки одного цвета.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учить чередовать прищепки двух и более цветов.</a:t>
            </a:r>
            <a:endParaRPr lang="ru-RU" sz="1600" dirty="0"/>
          </a:p>
        </p:txBody>
      </p:sp>
      <p:pic>
        <p:nvPicPr>
          <p:cNvPr id="7" name="Рисунок 6" descr="DSCN14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857232"/>
            <a:ext cx="2428892" cy="1821669"/>
          </a:xfrm>
          <a:prstGeom prst="rect">
            <a:avLst/>
          </a:prstGeom>
        </p:spPr>
      </p:pic>
      <p:pic>
        <p:nvPicPr>
          <p:cNvPr id="8" name="Рисунок 7" descr="DSCN14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428604"/>
            <a:ext cx="2286016" cy="1714512"/>
          </a:xfrm>
          <a:prstGeom prst="rect">
            <a:avLst/>
          </a:prstGeom>
        </p:spPr>
      </p:pic>
      <p:pic>
        <p:nvPicPr>
          <p:cNvPr id="9" name="Рисунок 8" descr="прищепки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826" y="4000504"/>
            <a:ext cx="2286016" cy="171451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3251231" cy="655620"/>
          </a:xfrm>
        </p:spPr>
        <p:txBody>
          <a:bodyPr/>
          <a:lstStyle/>
          <a:p>
            <a:pPr algn="ctr"/>
            <a:r>
              <a:rPr lang="ru-RU" sz="2200" dirty="0" smtClean="0">
                <a:latin typeface="Comic Sans MS" pitchFamily="66" charset="0"/>
              </a:rPr>
              <a:t>Лепка </a:t>
            </a:r>
            <a:br>
              <a:rPr lang="ru-RU" sz="2200" dirty="0" smtClean="0">
                <a:latin typeface="Comic Sans MS" pitchFamily="66" charset="0"/>
              </a:rPr>
            </a:br>
            <a:r>
              <a:rPr lang="ru-RU" sz="2200" dirty="0" smtClean="0">
                <a:latin typeface="Comic Sans MS" pitchFamily="66" charset="0"/>
              </a:rPr>
              <a:t>Игры с пластилином</a:t>
            </a:r>
            <a:endParaRPr lang="ru-RU" sz="2200" dirty="0"/>
          </a:p>
        </p:txBody>
      </p:sp>
      <p:pic>
        <p:nvPicPr>
          <p:cNvPr id="5" name="Содержимое 4" descr="CVLuOVl_bX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9454" y="1500174"/>
            <a:ext cx="1835150" cy="154152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928670"/>
            <a:ext cx="3251231" cy="5643602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sz="1600" dirty="0" smtClean="0"/>
              <a:t>Как известно лепка способствует развитию у детей мелкой моторики пальцев  и творческие способности. Когда малыш лепит  совершенствуются мелкие движения пальчиков, что в свою очередь влияет на развитие речи и мышления. </a:t>
            </a:r>
          </a:p>
          <a:p>
            <a:r>
              <a:rPr lang="ru-RU" sz="1600" dirty="0" smtClean="0"/>
              <a:t>   Лепка-это не только интересно, но и полезно, она благотворно влияет на нервную систему в целом, именно поэтому шумным и активным детям часто рекомендуют заниматься лепкой. Кроме того, после подобной деятельности ребёнку будет проще совладать с  ручкой или карандашом</a:t>
            </a:r>
          </a:p>
          <a:p>
            <a:endParaRPr lang="ru-RU" dirty="0"/>
          </a:p>
        </p:txBody>
      </p:sp>
      <p:pic>
        <p:nvPicPr>
          <p:cNvPr id="6" name="Рисунок 5" descr="DSCN14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500042"/>
            <a:ext cx="2476517" cy="1857388"/>
          </a:xfrm>
          <a:prstGeom prst="rect">
            <a:avLst/>
          </a:prstGeom>
        </p:spPr>
      </p:pic>
      <p:pic>
        <p:nvPicPr>
          <p:cNvPr id="7" name="Рисунок 6" descr="DSCN14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2857496"/>
            <a:ext cx="2095481" cy="1571611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179793" cy="928694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Игры с крупой, бусинками, пуговицами, камешками.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/>
          </a:p>
        </p:txBody>
      </p:sp>
      <p:pic>
        <p:nvPicPr>
          <p:cNvPr id="6" name="Содержимое 5" descr="DSCN14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8" y="642918"/>
            <a:ext cx="2381266" cy="17859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928670"/>
            <a:ext cx="3251231" cy="5643602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sz="1900" dirty="0" smtClean="0"/>
              <a:t>Эти игры развивают мелкую моторику, усидчивость, координацию движений, память, внимание, слуховое восприятие. И не только! У ребенка развивается фантазия и воображение, происходит стимулирование  активных точек, формируются представление о видах крупы и материалах. Развиваются тактильные ощущения.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DSCN14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2786058"/>
            <a:ext cx="2095515" cy="1571636"/>
          </a:xfrm>
          <a:prstGeom prst="rect">
            <a:avLst/>
          </a:prstGeom>
        </p:spPr>
      </p:pic>
      <p:pic>
        <p:nvPicPr>
          <p:cNvPr id="8" name="Рисунок 7" descr="круп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4000504"/>
            <a:ext cx="1500198" cy="1190633"/>
          </a:xfrm>
          <a:prstGeom prst="rect">
            <a:avLst/>
          </a:prstGeom>
        </p:spPr>
      </p:pic>
      <p:pic>
        <p:nvPicPr>
          <p:cNvPr id="9" name="Рисунок 8" descr="крупы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500042"/>
            <a:ext cx="2443161" cy="2071702"/>
          </a:xfrm>
          <a:prstGeom prst="rect">
            <a:avLst/>
          </a:prstGeom>
        </p:spPr>
      </p:pic>
      <p:pic>
        <p:nvPicPr>
          <p:cNvPr id="10" name="Рисунок 9" descr="DSCN146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7233074" y="3554008"/>
            <a:ext cx="1643040" cy="1250149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3179793" cy="1155686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Игры с конструкторам, мозаикой и счетными палочками. 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/>
          </a:p>
        </p:txBody>
      </p:sp>
      <p:pic>
        <p:nvPicPr>
          <p:cNvPr id="5" name="Содержимое 4" descr="DSCN14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6875875" y="553621"/>
            <a:ext cx="2143140" cy="160735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142984"/>
            <a:ext cx="3251231" cy="5429288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sz="1600" dirty="0" smtClean="0"/>
              <a:t>Выкладывание узоров, предметов из мозаики и счетных палочек - полезно для мелкой моторики, развития внимания, мышления и воображения. Конструктор помогает ребенку познакомиться с геометрическими фигурами  и понятием симметрии.</a:t>
            </a:r>
            <a:endParaRPr lang="ru-RU" sz="1600" dirty="0"/>
          </a:p>
        </p:txBody>
      </p:sp>
      <p:pic>
        <p:nvPicPr>
          <p:cNvPr id="6" name="Рисунок 5" descr="DSCN14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869790" y="2988466"/>
            <a:ext cx="2190766" cy="1643074"/>
          </a:xfrm>
          <a:prstGeom prst="rect">
            <a:avLst/>
          </a:prstGeom>
        </p:spPr>
      </p:pic>
      <p:pic>
        <p:nvPicPr>
          <p:cNvPr id="7" name="Рисунок 6" descr="DSCN14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428604"/>
            <a:ext cx="2285984" cy="1714488"/>
          </a:xfrm>
          <a:prstGeom prst="rect">
            <a:avLst/>
          </a:prstGeom>
        </p:spPr>
      </p:pic>
      <p:pic>
        <p:nvPicPr>
          <p:cNvPr id="8" name="Рисунок 7" descr="84460292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3000372"/>
            <a:ext cx="1842096" cy="976311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Развитие мелкой моторики и графических навыков в домашних условиях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4038600" cy="500066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-Завязывание шнурков;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-Застегивание пуговиц, кнопок, крючков;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-Вязание и вышивание;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2400" dirty="0" smtClean="0"/>
              <a:t>-Бусы (нанизывать макароны на шнурок)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-Выжигание;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-Зимой - игра в снежки, лепка из снега.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514353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-Золушка (перебор крупы, фасоли и т.д.);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-Узоры из крупы (на тонкий слой пластилина выкладываем узор, вдавливая горох, гречу, фасоль);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-Рисунки крупой (рисуем на манке, грече, оставляя различные фигуры);</a:t>
            </a:r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Развитие мелкой моторики и графических навыков в домашних условиях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-Плетение косичек из ниток;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-Нанизывание бусинок и пуговиц на шнурок;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-Переливание воды (из емкости с узким горлышком в емкость с широким горлышком)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-Массаж руки массажной расческой;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-Катание грецкого ореха между пальцами;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-Лепка из глины и пластилина;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-Вырезание;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-Разукрашивание картинок;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-Составление мозаики;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-Конструирование («</a:t>
            </a:r>
            <a:r>
              <a:rPr lang="ru-RU" sz="2400" dirty="0" err="1" smtClean="0"/>
              <a:t>Лего</a:t>
            </a:r>
            <a:r>
              <a:rPr lang="ru-RU" sz="2400" dirty="0" smtClean="0"/>
              <a:t>»);</a:t>
            </a:r>
            <a:endParaRPr lang="ru-RU" sz="24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артенит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608" r="5608"/>
          <a:stretch>
            <a:fillRect/>
          </a:stretch>
        </p:blipFill>
        <p:spPr>
          <a:xfrm>
            <a:off x="2071670" y="428604"/>
            <a:ext cx="5715040" cy="3714776"/>
          </a:xfrm>
          <a:solidFill>
            <a:schemeClr val="bg1"/>
          </a:solidFill>
          <a:ln w="38100">
            <a:solidFill>
              <a:srgbClr val="92D05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14546" y="4500570"/>
            <a:ext cx="5486400" cy="500066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800000"/>
                </a:solidFill>
                <a:latin typeface="Comic Sans MS" pitchFamily="66" charset="0"/>
              </a:rPr>
              <a:t>Автор презентации </a:t>
            </a:r>
            <a:r>
              <a:rPr lang="ru-RU" sz="1800" dirty="0" err="1" smtClean="0">
                <a:solidFill>
                  <a:srgbClr val="800000"/>
                </a:solidFill>
                <a:latin typeface="Comic Sans MS" pitchFamily="66" charset="0"/>
              </a:rPr>
              <a:t>Удова</a:t>
            </a:r>
            <a:r>
              <a:rPr lang="ru-RU" sz="1800" dirty="0" smtClean="0">
                <a:solidFill>
                  <a:srgbClr val="800000"/>
                </a:solidFill>
                <a:latin typeface="Comic Sans MS" pitchFamily="66" charset="0"/>
              </a:rPr>
              <a:t> Л.В.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5000636"/>
            <a:ext cx="271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800000"/>
                </a:solidFill>
                <a:latin typeface="Comic Sans MS" pitchFamily="66" charset="0"/>
              </a:rPr>
              <a:t>Спасибо за внимание!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Что такое мелкая моторика?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/>
              <a:t>Мелкая моторика</a:t>
            </a:r>
            <a:r>
              <a:rPr lang="ru-RU" sz="2800" dirty="0" smtClean="0"/>
              <a:t> — совокупность скоординированных действий нервной, мышечной и костной систем, часто в сочетании со зрительной системой в выполнении мелких и </a:t>
            </a:r>
          </a:p>
          <a:p>
            <a:pPr>
              <a:buNone/>
            </a:pPr>
            <a:r>
              <a:rPr lang="ru-RU" sz="2800" dirty="0" smtClean="0"/>
              <a:t>                                            точных движений кистями </a:t>
            </a:r>
          </a:p>
          <a:p>
            <a:pPr>
              <a:buNone/>
            </a:pPr>
            <a:r>
              <a:rPr lang="ru-RU" sz="2800" dirty="0" smtClean="0"/>
              <a:t>                                            и пальцами рук.</a:t>
            </a:r>
            <a:endParaRPr lang="ru-RU" sz="28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</a:t>
            </a:r>
            <a:r>
              <a:rPr lang="ru-RU" sz="3300" dirty="0" smtClean="0">
                <a:latin typeface="+mj-lt"/>
              </a:rPr>
              <a:t>Развитие мелкой моторики положительно сказывается на становление детской речи, повышает работоспособность ребёнка, его внимание, умственную активность, стимулирует интеллектуальную и </a:t>
            </a:r>
          </a:p>
          <a:p>
            <a:pPr>
              <a:buNone/>
            </a:pPr>
            <a:r>
              <a:rPr lang="ru-RU" sz="3300" dirty="0" smtClean="0">
                <a:latin typeface="+mj-lt"/>
              </a:rPr>
              <a:t>                          творческую деятельность.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Основные задачи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1600" dirty="0" smtClean="0"/>
              <a:t>1. Стимулировать развитие речи через активизацию движений пальцев рук.</a:t>
            </a:r>
          </a:p>
          <a:p>
            <a:pPr>
              <a:buNone/>
            </a:pPr>
            <a:r>
              <a:rPr lang="ru-RU" sz="1600" dirty="0" smtClean="0"/>
              <a:t>2. Формировать изобразительные и  графические навыки, подготовить руку ребенка к овладению письмом: </a:t>
            </a:r>
          </a:p>
          <a:p>
            <a:r>
              <a:rPr lang="ru-RU" sz="1600" dirty="0" smtClean="0"/>
              <a:t>развивать мелкую моторику пальцев, кистей рук; </a:t>
            </a:r>
          </a:p>
          <a:p>
            <a:r>
              <a:rPr lang="ru-RU" sz="1600" dirty="0" smtClean="0"/>
              <a:t>Развивать тактильную чувствительность и умение оперировать мелкими предметами;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10080" cy="4525963"/>
          </a:xfrm>
        </p:spPr>
        <p:txBody>
          <a:bodyPr/>
          <a:lstStyle/>
          <a:p>
            <a:r>
              <a:rPr lang="ru-RU" sz="1600" dirty="0" smtClean="0"/>
              <a:t>развивать точность и координацию движений руки и глаза, гибкость рук, ритмичность. </a:t>
            </a:r>
          </a:p>
          <a:p>
            <a:pPr>
              <a:buNone/>
            </a:pPr>
            <a:r>
              <a:rPr lang="ru-RU" sz="1600" dirty="0" smtClean="0"/>
              <a:t>3. Совершенствовать движения рук, развивая психические процессы: </a:t>
            </a:r>
          </a:p>
          <a:p>
            <a:r>
              <a:rPr lang="ru-RU" sz="1600" dirty="0" smtClean="0"/>
              <a:t> произвольное внимание; </a:t>
            </a:r>
          </a:p>
          <a:p>
            <a:r>
              <a:rPr lang="ru-RU" sz="1600" dirty="0" smtClean="0"/>
              <a:t>логическое мышление; </a:t>
            </a:r>
          </a:p>
          <a:p>
            <a:r>
              <a:rPr lang="ru-RU" sz="1600" dirty="0" smtClean="0"/>
              <a:t>зрительное и слуховое восприятие; </a:t>
            </a:r>
          </a:p>
          <a:p>
            <a:r>
              <a:rPr lang="ru-RU" sz="1600" dirty="0" smtClean="0"/>
              <a:t>память.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4000" dirty="0" smtClean="0"/>
              <a:t>Средства развития мелкой моторики</a:t>
            </a:r>
            <a:endParaRPr lang="ru-RU" sz="4000" dirty="0"/>
          </a:p>
        </p:txBody>
      </p:sp>
      <p:sp>
        <p:nvSpPr>
          <p:cNvPr id="13" name="Облако 12"/>
          <p:cNvSpPr/>
          <p:nvPr/>
        </p:nvSpPr>
        <p:spPr>
          <a:xfrm>
            <a:off x="3857620" y="4000504"/>
            <a:ext cx="1643074" cy="714380"/>
          </a:xfrm>
          <a:prstGeom prst="cloud">
            <a:avLst/>
          </a:prstGeom>
          <a:solidFill>
            <a:schemeClr val="tx1">
              <a:alpha val="0"/>
            </a:schemeClr>
          </a:solidFill>
          <a:ln>
            <a:solidFill>
              <a:schemeClr val="accent1"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Игры с прищепками.</a:t>
            </a:r>
            <a:endParaRPr lang="ru-RU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2643174" y="928670"/>
            <a:ext cx="1785950" cy="1071570"/>
          </a:xfrm>
          <a:prstGeom prst="cloud">
            <a:avLst/>
          </a:prstGeom>
          <a:solidFill>
            <a:schemeClr val="tx1">
              <a:alpha val="0"/>
            </a:schemeClr>
          </a:solidFill>
          <a:ln>
            <a:solidFill>
              <a:schemeClr val="accent1"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Пальчиковая  гимнастика </a:t>
            </a:r>
            <a:r>
              <a:rPr lang="ru-RU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пальчиковый театр</a:t>
            </a:r>
            <a:endParaRPr lang="ru-RU" sz="1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7000892" y="3429000"/>
            <a:ext cx="1857388" cy="857256"/>
          </a:xfrm>
          <a:prstGeom prst="cloud">
            <a:avLst/>
          </a:prstGeom>
          <a:solidFill>
            <a:schemeClr val="tx1">
              <a:alpha val="0"/>
            </a:schemeClr>
          </a:solidFill>
          <a:ln>
            <a:solidFill>
              <a:schemeClr val="accent1"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Лепка и игры с пластилином</a:t>
            </a:r>
            <a:endParaRPr lang="ru-RU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6786578" y="2143116"/>
            <a:ext cx="1857388" cy="857256"/>
          </a:xfrm>
          <a:prstGeom prst="cloud">
            <a:avLst/>
          </a:prstGeom>
          <a:solidFill>
            <a:schemeClr val="tx1">
              <a:alpha val="0"/>
            </a:schemeClr>
          </a:solidFill>
          <a:ln>
            <a:solidFill>
              <a:schemeClr val="accent1"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Игры с веревочкой, шнуровки.</a:t>
            </a:r>
            <a:endParaRPr lang="ru-RU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5000628" y="2857496"/>
            <a:ext cx="1857388" cy="857256"/>
          </a:xfrm>
          <a:prstGeom prst="cloud">
            <a:avLst/>
          </a:prstGeom>
          <a:solidFill>
            <a:schemeClr val="tx1">
              <a:alpha val="0"/>
            </a:schemeClr>
          </a:solidFill>
          <a:ln>
            <a:solidFill>
              <a:schemeClr val="accent1"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Рисование и раскрашивание</a:t>
            </a:r>
            <a:endParaRPr lang="ru-RU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142844" y="1214422"/>
            <a:ext cx="2286016" cy="1071570"/>
          </a:xfrm>
          <a:prstGeom prst="cloud">
            <a:avLst/>
          </a:prstGeom>
          <a:solidFill>
            <a:schemeClr val="tx1">
              <a:alpha val="0"/>
            </a:schemeClr>
          </a:solidFill>
          <a:ln>
            <a:solidFill>
              <a:schemeClr val="accent1"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Работа с бумагой. Складывание (оригами). Аппликации.</a:t>
            </a:r>
            <a:r>
              <a:rPr lang="ru-RU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" name="Облако 18"/>
          <p:cNvSpPr/>
          <p:nvPr/>
        </p:nvSpPr>
        <p:spPr>
          <a:xfrm>
            <a:off x="6643702" y="1000108"/>
            <a:ext cx="2143140" cy="1000132"/>
          </a:xfrm>
          <a:prstGeom prst="cloud">
            <a:avLst/>
          </a:prstGeom>
          <a:solidFill>
            <a:schemeClr val="tx1">
              <a:alpha val="0"/>
            </a:schemeClr>
          </a:solidFill>
          <a:ln>
            <a:solidFill>
              <a:schemeClr val="accent1"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Игры с конструкторам, мозаикой и счетными палочками. </a:t>
            </a:r>
            <a:endParaRPr lang="ru-RU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" name="Облако 19"/>
          <p:cNvSpPr/>
          <p:nvPr/>
        </p:nvSpPr>
        <p:spPr>
          <a:xfrm>
            <a:off x="4572000" y="1285860"/>
            <a:ext cx="1857388" cy="1143008"/>
          </a:xfrm>
          <a:prstGeom prst="cloud">
            <a:avLst/>
          </a:prstGeom>
          <a:solidFill>
            <a:schemeClr val="tx1">
              <a:alpha val="0"/>
            </a:schemeClr>
          </a:solidFill>
          <a:ln>
            <a:solidFill>
              <a:schemeClr val="accent1"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Игры с крупой, бусинками, пуговицами, камешками.</a:t>
            </a:r>
            <a:endParaRPr lang="ru-RU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" name="Облако 20"/>
          <p:cNvSpPr/>
          <p:nvPr/>
        </p:nvSpPr>
        <p:spPr>
          <a:xfrm>
            <a:off x="357158" y="2786058"/>
            <a:ext cx="1857388" cy="857256"/>
          </a:xfrm>
          <a:prstGeom prst="cloud">
            <a:avLst/>
          </a:prstGeom>
          <a:solidFill>
            <a:schemeClr val="tx1">
              <a:alpha val="0"/>
            </a:schemeClr>
          </a:solidFill>
          <a:ln>
            <a:solidFill>
              <a:schemeClr val="accent1"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Массаж кистей рук и пальцев</a:t>
            </a:r>
            <a:endParaRPr lang="ru-RU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" name="Облако 22"/>
          <p:cNvSpPr/>
          <p:nvPr/>
        </p:nvSpPr>
        <p:spPr>
          <a:xfrm>
            <a:off x="2643174" y="2285992"/>
            <a:ext cx="1928826" cy="1000132"/>
          </a:xfrm>
          <a:prstGeom prst="cloud">
            <a:avLst/>
          </a:prstGeom>
          <a:solidFill>
            <a:schemeClr val="tx1">
              <a:alpha val="0"/>
            </a:schemeClr>
          </a:solidFill>
          <a:ln>
            <a:solidFill>
              <a:schemeClr val="accent1"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Графические упражнения. Штриховка.</a:t>
            </a:r>
            <a:endParaRPr lang="ru-RU" sz="1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3179793" cy="512744"/>
          </a:xfrm>
        </p:spPr>
        <p:txBody>
          <a:bodyPr/>
          <a:lstStyle/>
          <a:p>
            <a:r>
              <a:rPr lang="ru-RU" sz="1800" dirty="0" smtClean="0">
                <a:latin typeface="Comic Sans MS" pitchFamily="66" charset="0"/>
              </a:rPr>
              <a:t>Пальчиковая гимнастика</a:t>
            </a:r>
            <a:endParaRPr lang="ru-RU" sz="18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500" b="1" u="sng" dirty="0" smtClean="0"/>
              <a:t>Упражнение 1. </a:t>
            </a:r>
          </a:p>
          <a:p>
            <a:pPr>
              <a:buNone/>
            </a:pPr>
            <a:r>
              <a:rPr lang="ru-RU" sz="1500" b="1" dirty="0" smtClean="0"/>
              <a:t>Цель упражнения:</a:t>
            </a:r>
            <a:r>
              <a:rPr lang="ru-RU" sz="1500" dirty="0" smtClean="0"/>
              <a:t> развитие мелкой мускулатуры кисти и пальцев, вовлечение</a:t>
            </a:r>
          </a:p>
          <a:p>
            <a:pPr>
              <a:buNone/>
            </a:pPr>
            <a:r>
              <a:rPr lang="ru-RU" sz="1500" dirty="0" smtClean="0"/>
              <a:t>ребенка в деятельность подражания, обучение общению с педагогом, обучение</a:t>
            </a:r>
          </a:p>
          <a:p>
            <a:pPr>
              <a:buNone/>
            </a:pPr>
            <a:r>
              <a:rPr lang="ru-RU" sz="1500" dirty="0" smtClean="0"/>
              <a:t>пониманию и выполнению инструкций, знакомство со звучанием слов</a:t>
            </a:r>
          </a:p>
          <a:p>
            <a:pPr>
              <a:buNone/>
            </a:pPr>
            <a:r>
              <a:rPr lang="ru-RU" sz="1500" dirty="0" smtClean="0"/>
              <a:t>числительных, а также развитие внимания и речи.</a:t>
            </a:r>
          </a:p>
          <a:p>
            <a:pPr>
              <a:buNone/>
            </a:pPr>
            <a:r>
              <a:rPr lang="ru-RU" sz="1500" b="1" dirty="0" smtClean="0"/>
              <a:t>Ход:</a:t>
            </a:r>
            <a:r>
              <a:rPr lang="ru-RU" sz="1500" dirty="0" smtClean="0"/>
              <a:t> воспитатель показывает ребенку большой палец своей руки, затем поочередно соединяет его (прижимает) с остальными пальцами той же руки под такой текст:</a:t>
            </a:r>
            <a:br>
              <a:rPr lang="ru-RU" sz="1500" dirty="0" smtClean="0"/>
            </a:b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i="1" dirty="0" smtClean="0"/>
              <a:t>Пальчик-мальчик, где ты был?</a:t>
            </a:r>
            <a:br>
              <a:rPr lang="ru-RU" sz="1500" i="1" dirty="0" smtClean="0"/>
            </a:br>
            <a:r>
              <a:rPr lang="ru-RU" sz="1500" i="1" dirty="0" smtClean="0"/>
              <a:t>С этим братцем в лес ходил,</a:t>
            </a:r>
            <a:br>
              <a:rPr lang="ru-RU" sz="1500" i="1" dirty="0" smtClean="0"/>
            </a:br>
            <a:r>
              <a:rPr lang="ru-RU" sz="1500" i="1" dirty="0" smtClean="0"/>
              <a:t>С этим братцем щи варил,</a:t>
            </a:r>
            <a:br>
              <a:rPr lang="ru-RU" sz="1500" i="1" dirty="0" smtClean="0"/>
            </a:br>
            <a:r>
              <a:rPr lang="ru-RU" sz="1500" i="1" dirty="0" smtClean="0"/>
              <a:t>С этим братцем кашу ел,</a:t>
            </a:r>
            <a:br>
              <a:rPr lang="ru-RU" sz="1500" i="1" dirty="0" smtClean="0"/>
            </a:br>
            <a:r>
              <a:rPr lang="ru-RU" sz="1500" i="1" dirty="0" smtClean="0"/>
              <a:t>С этим братцем песни пел.</a:t>
            </a:r>
            <a:endParaRPr lang="ru-RU" sz="1500" dirty="0" smtClean="0"/>
          </a:p>
          <a:p>
            <a:pPr>
              <a:buNone/>
            </a:pPr>
            <a:r>
              <a:rPr lang="ru-RU" sz="1500" dirty="0" smtClean="0"/>
              <a:t>Ребенок повторяет движения и слова с правой и левой  </a:t>
            </a:r>
          </a:p>
          <a:p>
            <a:pPr>
              <a:buNone/>
            </a:pPr>
            <a:r>
              <a:rPr lang="ru-RU" sz="1500" dirty="0" smtClean="0"/>
              <a:t>                   рукой. </a:t>
            </a:r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785794"/>
            <a:ext cx="3179793" cy="5643602"/>
          </a:xfrm>
        </p:spPr>
        <p:txBody>
          <a:bodyPr/>
          <a:lstStyle/>
          <a:p>
            <a:r>
              <a:rPr lang="ru-RU" sz="1600" dirty="0" smtClean="0"/>
              <a:t>решает множество задач в развитии ребенка: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</a:t>
            </a:r>
            <a:r>
              <a:rPr lang="ru-RU" sz="1500" dirty="0" smtClean="0"/>
              <a:t>способствует овладению навыками мелкой моторики;</a:t>
            </a:r>
          </a:p>
          <a:p>
            <a:pPr>
              <a:buFont typeface="Arial" pitchFamily="34" charset="0"/>
              <a:buChar char="•"/>
            </a:pPr>
            <a:r>
              <a:rPr lang="ru-RU" sz="1500" dirty="0" smtClean="0"/>
              <a:t>Помогает развивать речь;</a:t>
            </a:r>
          </a:p>
          <a:p>
            <a:pPr>
              <a:buFont typeface="Arial" pitchFamily="34" charset="0"/>
              <a:buChar char="•"/>
            </a:pPr>
            <a:r>
              <a:rPr lang="ru-RU" sz="1500" dirty="0" smtClean="0"/>
              <a:t>Повышает работоспособность головного мозга;</a:t>
            </a:r>
          </a:p>
          <a:p>
            <a:pPr>
              <a:buFont typeface="Arial" pitchFamily="34" charset="0"/>
              <a:buChar char="•"/>
            </a:pPr>
            <a:r>
              <a:rPr lang="ru-RU" sz="1500" dirty="0" smtClean="0"/>
              <a:t>Развивает психические процессы – внимание, память, мышление, воображение;</a:t>
            </a:r>
          </a:p>
          <a:p>
            <a:pPr>
              <a:buFont typeface="Arial" pitchFamily="34" charset="0"/>
              <a:buChar char="•"/>
            </a:pPr>
            <a:r>
              <a:rPr lang="ru-RU" sz="1500" dirty="0" smtClean="0"/>
              <a:t>Развивает тактильную чувствительность</a:t>
            </a:r>
            <a:endParaRPr lang="ru-RU" sz="1500" dirty="0"/>
          </a:p>
        </p:txBody>
      </p:sp>
      <p:pic>
        <p:nvPicPr>
          <p:cNvPr id="6" name="Рисунок 5" descr="пальц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3429000"/>
            <a:ext cx="2000264" cy="928694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41306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Пальчиковый театр</a:t>
            </a:r>
            <a:endParaRPr lang="ru-RU" dirty="0"/>
          </a:p>
        </p:txBody>
      </p:sp>
      <p:pic>
        <p:nvPicPr>
          <p:cNvPr id="5" name="Содержимое 4" descr="теат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1282700"/>
            <a:ext cx="4972056" cy="3833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14356"/>
            <a:ext cx="3008313" cy="5411807"/>
          </a:xfrm>
        </p:spPr>
        <p:txBody>
          <a:bodyPr/>
          <a:lstStyle/>
          <a:p>
            <a:r>
              <a:rPr lang="ru-RU" sz="1600" b="1" dirty="0" smtClean="0"/>
              <a:t>   Одним из средств развития мелкой моторики у детей является пальчиковый театр. У детей развивается мышление, речь, эмоциональное восприятие, фантазия. Дети становятся  общительными и раскрепощенными. Использование пальчикового театра позволяет развить у детей тонкие движения пальцев рук в атмосфере непринужденной, таинственной игры, в которой дети играют роли сказочных персонажей.</a:t>
            </a:r>
          </a:p>
          <a:p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3179793" cy="584182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Массаж кистей рук и пальцев</a:t>
            </a:r>
            <a:endParaRPr lang="ru-RU" dirty="0"/>
          </a:p>
        </p:txBody>
      </p:sp>
      <p:pic>
        <p:nvPicPr>
          <p:cNvPr id="5" name="Содержимое 4" descr="шари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642918"/>
            <a:ext cx="2354272" cy="17657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928670"/>
            <a:ext cx="3179793" cy="5197493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sz="1600" dirty="0" smtClean="0"/>
              <a:t>Массаж является одним из видов пассивной гимнастики. Он оказывает общеукрепляющее действие на мышечную систему, повышает тонус, эластичность и сократительную способность мышц. Кисти рук приобретают хорошую подвижность, гибкость, исчезает скованность движений, это в дальнейшем облегчает приобретение навыков письма. Выполняя пальчиками различные упражнения, ребенок достигает хорошего развития мелкой моторики рук.</a:t>
            </a:r>
          </a:p>
          <a:p>
            <a:endParaRPr lang="ru-RU" sz="1600" dirty="0" smtClean="0"/>
          </a:p>
          <a:p>
            <a:endParaRPr lang="ru-RU" dirty="0"/>
          </a:p>
        </p:txBody>
      </p:sp>
      <p:pic>
        <p:nvPicPr>
          <p:cNvPr id="6" name="Рисунок 5" descr="шарики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1643050"/>
            <a:ext cx="2457449" cy="1843087"/>
          </a:xfrm>
          <a:prstGeom prst="rect">
            <a:avLst/>
          </a:prstGeom>
        </p:spPr>
      </p:pic>
      <p:pic>
        <p:nvPicPr>
          <p:cNvPr id="7" name="Рисунок 6" descr="шарики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3357562"/>
            <a:ext cx="2571768" cy="1791465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3179793" cy="512744"/>
          </a:xfrm>
        </p:spPr>
        <p:txBody>
          <a:bodyPr/>
          <a:lstStyle/>
          <a:p>
            <a:r>
              <a:rPr lang="ru-RU" sz="2400" dirty="0" smtClean="0">
                <a:latin typeface="Comic Sans MS" pitchFamily="66" charset="0"/>
              </a:rPr>
              <a:t>Игры - шнуровки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5" name="Содержимое 4" descr="шнур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7554" y="357167"/>
            <a:ext cx="2095515" cy="15716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928670"/>
            <a:ext cx="3179793" cy="5643602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sz="1600" dirty="0" smtClean="0"/>
              <a:t>В играх с шнурованием  происходит: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укрепление пальцев и всей кисти руки, а это в свою очередь влияет на формирование головного мозга и становления речи.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развитие пространственного ориентирования, усвоение понятий "вверху", "внизу", "справа", "слева";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также развивается глазомер, внимание и мышление.</a:t>
            </a:r>
          </a:p>
          <a:p>
            <a:endParaRPr lang="ru-RU" dirty="0"/>
          </a:p>
        </p:txBody>
      </p:sp>
      <p:pic>
        <p:nvPicPr>
          <p:cNvPr id="6" name="Рисунок 5" descr="шнурки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2786058"/>
            <a:ext cx="2786082" cy="2089562"/>
          </a:xfrm>
          <a:prstGeom prst="rect">
            <a:avLst/>
          </a:prstGeom>
        </p:spPr>
      </p:pic>
      <p:pic>
        <p:nvPicPr>
          <p:cNvPr id="7" name="Рисунок 6" descr="шнурки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785794"/>
            <a:ext cx="2357454" cy="177071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824</Words>
  <Application>Microsoft Office PowerPoint</Application>
  <PresentationFormat>Экран (4:3)</PresentationFormat>
  <Paragraphs>101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Что такое мелкая моторика?</vt:lpstr>
      <vt:lpstr>Слайд 3</vt:lpstr>
      <vt:lpstr>Основные задачи </vt:lpstr>
      <vt:lpstr>Средства развития мелкой моторики</vt:lpstr>
      <vt:lpstr>Пальчиковая гимнастика</vt:lpstr>
      <vt:lpstr>Пальчиковый театр</vt:lpstr>
      <vt:lpstr>Массаж кистей рук и пальцев</vt:lpstr>
      <vt:lpstr>Игры - шнуровки</vt:lpstr>
      <vt:lpstr>Игры с веревочками (ниткография)</vt:lpstr>
      <vt:lpstr>Игры с прищепками</vt:lpstr>
      <vt:lpstr>Лепка  Игры с пластилином</vt:lpstr>
      <vt:lpstr>Игры с крупой, бусинками, пуговицами, камешками. </vt:lpstr>
      <vt:lpstr>Игры с конструкторам, мозаикой и счетными палочками.  </vt:lpstr>
      <vt:lpstr>Развитие мелкой моторики и графических навыков в домашних условиях</vt:lpstr>
      <vt:lpstr>Развитие мелкой моторики и графических навыков в домашних условиях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пк</cp:lastModifiedBy>
  <cp:revision>79</cp:revision>
  <dcterms:created xsi:type="dcterms:W3CDTF">2013-08-25T16:42:31Z</dcterms:created>
  <dcterms:modified xsi:type="dcterms:W3CDTF">2017-01-31T18:34:02Z</dcterms:modified>
</cp:coreProperties>
</file>