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6" r:id="rId4"/>
    <p:sldId id="258" r:id="rId5"/>
    <p:sldId id="259" r:id="rId6"/>
    <p:sldId id="269" r:id="rId7"/>
    <p:sldId id="261" r:id="rId8"/>
    <p:sldId id="262" r:id="rId9"/>
    <p:sldId id="267" r:id="rId10"/>
    <p:sldId id="263" r:id="rId11"/>
    <p:sldId id="264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D00"/>
    <a:srgbClr val="FDF1F7"/>
    <a:srgbClr val="F3A7CD"/>
    <a:srgbClr val="E7A1D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6" descr="http://www.playcast.ru/uploads/2015/10/02/15288790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65348" y="4929024"/>
            <a:ext cx="1613703" cy="19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8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http://www.playcast.ru/uploads/2015/10/02/1528879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b="21800"/>
          <a:stretch/>
        </p:blipFill>
        <p:spPr bwMode="auto">
          <a:xfrm rot="3297159">
            <a:off x="7123320" y="-167055"/>
            <a:ext cx="1817169" cy="1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B11F-4029-4AC4-8B4D-79EF68AF72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-17966"/>
            <a:ext cx="9144000" cy="339582"/>
            <a:chOff x="0" y="-17966"/>
            <a:chExt cx="9144000" cy="407407"/>
          </a:xfrm>
        </p:grpSpPr>
        <p:pic>
          <p:nvPicPr>
            <p:cNvPr id="7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0" y="6462450"/>
            <a:ext cx="9144000" cy="413543"/>
            <a:chOff x="0" y="-17966"/>
            <a:chExt cx="9144000" cy="407407"/>
          </a:xfrm>
        </p:grpSpPr>
        <p:pic>
          <p:nvPicPr>
            <p:cNvPr id="11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korokhova-lyudmila-vladimirovna" TargetMode="External"/><Relationship Id="rId2" Type="http://schemas.openxmlformats.org/officeDocument/2006/relationships/hyperlink" Target="http://www.maam.ru/users/korohovalud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log.dohcolonoc.ru/blogi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 txBox="1">
            <a:spLocks/>
          </p:cNvSpPr>
          <p:nvPr/>
        </p:nvSpPr>
        <p:spPr>
          <a:xfrm>
            <a:off x="1099456" y="1023257"/>
            <a:ext cx="7339693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BC2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Портфолио </a:t>
            </a:r>
            <a:endParaRPr lang="ru-RU" sz="54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BC2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BC2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воспитателя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BC2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5400" b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BC2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Короховой</a:t>
            </a:r>
            <a:r>
              <a: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BC2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Людмилы Владимировны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5886" y="5446253"/>
            <a:ext cx="6215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МДОУ </a:t>
            </a:r>
            <a:r>
              <a:rPr lang="ru-RU" sz="2000" i="1" dirty="0"/>
              <a:t>д</a:t>
            </a:r>
            <a:r>
              <a:rPr lang="ru-RU" sz="2000" i="1" dirty="0" smtClean="0"/>
              <a:t>етский сад №11 Ромашка города Алушты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952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432175" y="763588"/>
            <a:ext cx="5711825" cy="5857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3886" y="493024"/>
            <a:ext cx="771797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Самообразование</a:t>
            </a: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2011-2012 уч. </a:t>
            </a:r>
            <a:r>
              <a:rPr lang="ru-RU" sz="2000" b="1" dirty="0">
                <a:latin typeface="Monotype Corsiva" panose="03010101010201010101" pitchFamily="66" charset="0"/>
              </a:rPr>
              <a:t>г</a:t>
            </a:r>
            <a:r>
              <a:rPr lang="ru-RU" sz="2000" b="1" dirty="0" smtClean="0">
                <a:latin typeface="Monotype Corsiva" panose="03010101010201010101" pitchFamily="66" charset="0"/>
              </a:rPr>
              <a:t>од – </a:t>
            </a:r>
            <a:r>
              <a:rPr lang="ru-RU" sz="2000" dirty="0" smtClean="0">
                <a:latin typeface="Monotype Corsiva" panose="03010101010201010101" pitchFamily="66" charset="0"/>
              </a:rPr>
              <a:t>«Развитие мелкой моторики детей посредством дидактических игр»</a:t>
            </a: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2012-2013 и 2013-2014 уч. год – </a:t>
            </a:r>
            <a:r>
              <a:rPr lang="ru-RU" sz="2000" dirty="0" smtClean="0">
                <a:latin typeface="Monotype Corsiva" panose="03010101010201010101" pitchFamily="66" charset="0"/>
              </a:rPr>
              <a:t>«</a:t>
            </a:r>
            <a:r>
              <a:rPr lang="ru-RU" sz="2000" dirty="0" err="1" smtClean="0">
                <a:latin typeface="Monotype Corsiva" panose="03010101010201010101" pitchFamily="66" charset="0"/>
              </a:rPr>
              <a:t>Ниткография</a:t>
            </a:r>
            <a:r>
              <a:rPr lang="ru-RU" sz="2000" dirty="0" smtClean="0">
                <a:latin typeface="Monotype Corsiva" panose="03010101010201010101" pitchFamily="66" charset="0"/>
              </a:rPr>
              <a:t> как средство развития мелкой моторики детей»</a:t>
            </a: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2014 -2015 уч. </a:t>
            </a:r>
            <a:r>
              <a:rPr lang="ru-RU" sz="2000" b="1" dirty="0">
                <a:latin typeface="Monotype Corsiva" panose="03010101010201010101" pitchFamily="66" charset="0"/>
              </a:rPr>
              <a:t>г</a:t>
            </a:r>
            <a:r>
              <a:rPr lang="ru-RU" sz="2000" b="1" dirty="0" smtClean="0">
                <a:latin typeface="Monotype Corsiva" panose="03010101010201010101" pitchFamily="66" charset="0"/>
              </a:rPr>
              <a:t>од – </a:t>
            </a:r>
            <a:r>
              <a:rPr lang="ru-RU" sz="2000" dirty="0" smtClean="0">
                <a:latin typeface="Monotype Corsiva" panose="03010101010201010101" pitchFamily="66" charset="0"/>
              </a:rPr>
              <a:t>«</a:t>
            </a:r>
            <a:r>
              <a:rPr lang="ru-RU" sz="2000" dirty="0" err="1" smtClean="0">
                <a:latin typeface="Monotype Corsiva" panose="03010101010201010101" pitchFamily="66" charset="0"/>
              </a:rPr>
              <a:t>Ниткография</a:t>
            </a:r>
            <a:r>
              <a:rPr lang="ru-RU" sz="2000" dirty="0" smtClean="0">
                <a:latin typeface="Monotype Corsiva" panose="03010101010201010101" pitchFamily="66" charset="0"/>
              </a:rPr>
              <a:t> как средство для формирования художественно-эстетического отношения к окружающему миру»</a:t>
            </a:r>
          </a:p>
          <a:p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2015-2016 уч. </a:t>
            </a:r>
            <a:r>
              <a:rPr lang="ru-RU" sz="2000" b="1" dirty="0">
                <a:latin typeface="Monotype Corsiva" panose="03010101010201010101" pitchFamily="66" charset="0"/>
              </a:rPr>
              <a:t>г</a:t>
            </a:r>
            <a:r>
              <a:rPr lang="ru-RU" sz="2000" b="1" dirty="0" smtClean="0">
                <a:latin typeface="Monotype Corsiva" panose="03010101010201010101" pitchFamily="66" charset="0"/>
              </a:rPr>
              <a:t>од – </a:t>
            </a:r>
            <a:r>
              <a:rPr lang="ru-RU" sz="2000" dirty="0" smtClean="0">
                <a:latin typeface="Monotype Corsiva" panose="03010101010201010101" pitchFamily="66" charset="0"/>
              </a:rPr>
              <a:t>«Формирование </a:t>
            </a:r>
            <a:r>
              <a:rPr lang="ru-RU" sz="2000" dirty="0">
                <a:latin typeface="Monotype Corsiva" panose="03010101010201010101" pitchFamily="66" charset="0"/>
              </a:rPr>
              <a:t>у детей седьмого года жизни навыков безопасного поведения через ознакомление с правилами дорожного движения</a:t>
            </a:r>
            <a:r>
              <a:rPr lang="ru-RU" sz="2000" dirty="0" smtClean="0">
                <a:latin typeface="Monotype Corsiva" panose="03010101010201010101" pitchFamily="66" charset="0"/>
              </a:rPr>
              <a:t>»</a:t>
            </a:r>
          </a:p>
          <a:p>
            <a:endParaRPr lang="ru-RU" sz="2000" b="1" dirty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2016-2017 уч. </a:t>
            </a:r>
            <a:r>
              <a:rPr lang="ru-RU" sz="2000" b="1" dirty="0">
                <a:latin typeface="Monotype Corsiva" panose="03010101010201010101" pitchFamily="66" charset="0"/>
              </a:rPr>
              <a:t>г</a:t>
            </a:r>
            <a:r>
              <a:rPr lang="ru-RU" sz="2000" b="1" dirty="0" smtClean="0">
                <a:latin typeface="Monotype Corsiva" panose="03010101010201010101" pitchFamily="66" charset="0"/>
              </a:rPr>
              <a:t>од – </a:t>
            </a:r>
            <a:r>
              <a:rPr lang="ru-RU" sz="2000" dirty="0" smtClean="0">
                <a:latin typeface="Monotype Corsiva" panose="03010101010201010101" pitchFamily="66" charset="0"/>
              </a:rPr>
              <a:t>«</a:t>
            </a:r>
            <a:r>
              <a:rPr lang="ru-RU" sz="2000" dirty="0">
                <a:latin typeface="Monotype Corsiva" panose="03010101010201010101" pitchFamily="66" charset="0"/>
              </a:rPr>
              <a:t>Влияние устного народного творчества на развитие речи детей 2-3 </a:t>
            </a:r>
            <a:r>
              <a:rPr lang="ru-RU" sz="2000" dirty="0" smtClean="0">
                <a:latin typeface="Monotype Corsiva" panose="03010101010201010101" pitchFamily="66" charset="0"/>
              </a:rPr>
              <a:t>лет»</a:t>
            </a: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2017-2018 уч. год – </a:t>
            </a:r>
            <a:r>
              <a:rPr lang="ru-RU" sz="2000" dirty="0">
                <a:latin typeface="Monotype Corsiva" panose="03010101010201010101" pitchFamily="66" charset="0"/>
              </a:rPr>
              <a:t>«Развитие познавательной активности детей 4 года жизни через использование </a:t>
            </a:r>
            <a:r>
              <a:rPr lang="ru-RU" sz="2000" dirty="0" smtClean="0">
                <a:latin typeface="Monotype Corsiva" panose="03010101010201010101" pitchFamily="66" charset="0"/>
              </a:rPr>
              <a:t>ИКТ»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93964" y="365127"/>
            <a:ext cx="7886700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3100" b="1" dirty="0" smtClean="0">
                <a:latin typeface="Monotype Corsiva" panose="03010101010201010101" pitchFamily="66" charset="0"/>
              </a:rPr>
              <a:t>Участие в методической работе МДОУ</a:t>
            </a:r>
            <a:br>
              <a:rPr lang="ru-RU" sz="3100" b="1" dirty="0" smtClean="0">
                <a:latin typeface="Monotype Corsiva" panose="03010101010201010101" pitchFamily="66" charset="0"/>
              </a:rPr>
            </a:br>
            <a:r>
              <a:rPr lang="ru-RU" sz="3100" b="1" dirty="0" smtClean="0">
                <a:latin typeface="Monotype Corsiva" panose="03010101010201010101" pitchFamily="66" charset="0"/>
              </a:rPr>
              <a:t>на местном, муниципальном и региональном уровне</a:t>
            </a:r>
            <a:endParaRPr lang="ru-RU" sz="31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3091"/>
              </p:ext>
            </p:extLst>
          </p:nvPr>
        </p:nvGraphicFramePr>
        <p:xfrm>
          <a:off x="947058" y="1371602"/>
          <a:ext cx="7979228" cy="4767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371"/>
                <a:gridCol w="2122714"/>
                <a:gridCol w="2503714"/>
                <a:gridCol w="2721429"/>
              </a:tblGrid>
              <a:tr h="4092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Год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Место проведения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Тема мероприятия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Форма отчета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</a:tr>
              <a:tr h="1561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2013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Детский</a:t>
                      </a:r>
                      <a:r>
                        <a:rPr lang="ru-RU" sz="1600" baseline="0" dirty="0" smtClean="0">
                          <a:latin typeface="Monotype Corsiva" panose="03010101010201010101" pitchFamily="66" charset="0"/>
                        </a:rPr>
                        <a:t> сад №11 «Ромашка» </a:t>
                      </a:r>
                      <a:r>
                        <a:rPr lang="ru-RU" sz="1600" baseline="0" dirty="0" err="1" smtClean="0">
                          <a:latin typeface="Monotype Corsiva" panose="03010101010201010101" pitchFamily="66" charset="0"/>
                        </a:rPr>
                        <a:t>пгт</a:t>
                      </a:r>
                      <a:r>
                        <a:rPr lang="ru-RU" sz="1600" baseline="0" dirty="0" smtClean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Monotype Corsiva" panose="03010101010201010101" pitchFamily="66" charset="0"/>
                        </a:rPr>
                        <a:t>Партенит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Педсовет «Труд – эффективный способ формирования предметно-практической компетентности дошкольников»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Открытое занятие по</a:t>
                      </a:r>
                      <a:r>
                        <a:rPr lang="ru-RU" sz="2000" baseline="0" dirty="0" smtClean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Monotype Corsiva" panose="03010101010201010101" pitchFamily="66" charset="0"/>
                        </a:rPr>
                        <a:t>ниткографии</a:t>
                      </a:r>
                      <a:r>
                        <a:rPr lang="ru-RU" sz="2000" baseline="0" dirty="0" smtClean="0">
                          <a:latin typeface="Monotype Corsiva" panose="03010101010201010101" pitchFamily="66" charset="0"/>
                        </a:rPr>
                        <a:t> «Краски осени»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</a:tr>
              <a:tr h="13164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2014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МДОУ детский сад №11 города Алушты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Педсовет «Патриотическое воспитание дошкольников»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Доклад на тему ««Нравственно-патриотическое воспитание детей дошкольного возраста</a:t>
                      </a:r>
                    </a:p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 в соответствии с Программой МДОУ детский сад №11»</a:t>
                      </a:r>
                    </a:p>
                  </a:txBody>
                  <a:tcPr/>
                </a:tc>
              </a:tr>
              <a:tr h="148078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Monotype Corsiva" panose="03010101010201010101" pitchFamily="66" charset="0"/>
                        </a:rPr>
                        <a:t>2014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МДОУ </a:t>
                      </a:r>
                      <a:r>
                        <a:rPr lang="ru-RU" sz="1600" baseline="0" dirty="0" smtClean="0">
                          <a:latin typeface="Monotype Corsiva" panose="03010101010201010101" pitchFamily="66" charset="0"/>
                        </a:rPr>
                        <a:t> «Д</a:t>
                      </a:r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етский сад №5</a:t>
                      </a:r>
                      <a:r>
                        <a:rPr lang="ru-RU" sz="1600" baseline="0" dirty="0" smtClean="0">
                          <a:latin typeface="Monotype Corsiva" panose="03010101010201010101" pitchFamily="66" charset="0"/>
                        </a:rPr>
                        <a:t> «Солнышко» города Алушты</a:t>
                      </a:r>
                      <a:endParaRPr lang="ru-RU" sz="1600" dirty="0" smtClean="0">
                        <a:latin typeface="Monotype Corsiva" panose="03010101010201010101" pitchFamily="66" charset="0"/>
                      </a:endParaRPr>
                    </a:p>
                    <a:p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Monotype Corsiva" panose="03010101010201010101" pitchFamily="66" charset="0"/>
                        </a:rPr>
                        <a:t>Методобъединение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Monotype Corsiva" panose="03010101010201010101" pitchFamily="66" charset="0"/>
                        </a:rPr>
                        <a:t>Слушание, участие в обсуждении</a:t>
                      </a:r>
                      <a:endParaRPr lang="ru-RU" sz="2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62535"/>
              </p:ext>
            </p:extLst>
          </p:nvPr>
        </p:nvGraphicFramePr>
        <p:xfrm>
          <a:off x="1034142" y="903515"/>
          <a:ext cx="7837714" cy="519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5"/>
                <a:gridCol w="2286000"/>
                <a:gridCol w="2548617"/>
                <a:gridCol w="2328182"/>
              </a:tblGrid>
              <a:tr h="129295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2015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Муниципальное дошкольное образовательное учреждение «Детский сад №10 «Серебряное копытце» города Алушты Республики Крым, Россия</a:t>
                      </a:r>
                      <a:endParaRPr lang="ru-RU" sz="1600" dirty="0" smtClean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Семинар-практикум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по теме «Аттестация – 2015-2016 года»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Конспект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МДОУ детский сад №11  города Алушты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Организация творческой группы. Тема работы «ПДД</a:t>
                      </a:r>
                      <a:r>
                        <a:rPr lang="ru-RU" sz="1600" baseline="0" dirty="0" smtClean="0">
                          <a:latin typeface="Monotype Corsiva" panose="03010101010201010101" pitchFamily="66" charset="0"/>
                        </a:rPr>
                        <a:t> в работе с дошкольниками»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Отчет о проделанной работе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66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2017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МДОУ</a:t>
                      </a:r>
                      <a:r>
                        <a:rPr lang="ru-RU" sz="1600" baseline="0" dirty="0" smtClean="0">
                          <a:latin typeface="Monotype Corsiva" panose="03010101010201010101" pitchFamily="66" charset="0"/>
                        </a:rPr>
                        <a:t> детский сад №11 города Алушты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Член комиссии по подготовке групп к новому учебному году.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Выписка </a:t>
                      </a:r>
                      <a:r>
                        <a:rPr lang="ru-RU" sz="1600" smtClean="0">
                          <a:latin typeface="Monotype Corsiva" panose="03010101010201010101" pitchFamily="66" charset="0"/>
                        </a:rPr>
                        <a:t>из приказа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66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2017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МДОУ детский сад №11 города Алушты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Состою в составе творческой группы МДОУ детский сад №11 города Алушты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anose="03010101010201010101" pitchFamily="66" charset="0"/>
                        </a:rPr>
                        <a:t>Приказ</a:t>
                      </a:r>
                      <a:endParaRPr lang="ru-RU" sz="1600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6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432175" y="763588"/>
            <a:ext cx="5711825" cy="5857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6400" y="1296878"/>
            <a:ext cx="6716486" cy="324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буду работать в кузнице, но не там, где железо и молот,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Возьму я себе в союзницы нежную, светлую молодость.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 моей романтики на солнышке ласково жмурятся,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Носят на маковке бантики, парами ходят по улице.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Их, беззащитных, маленьких, я в светлую жизнь поведу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будут завидовать многие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ВОСПИТАТЕЛЮ </a:t>
            </a:r>
            <a:r>
              <a:rPr lang="ru-RU" sz="2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саду.</a:t>
            </a:r>
            <a:endParaRPr lang="ru-RU" sz="22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72935" y="478971"/>
            <a:ext cx="4542065" cy="131717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Monotype Corsiva" panose="03010101010201010101" pitchFamily="66" charset="0"/>
              </a:rPr>
              <a:t>Визитная карточка</a:t>
            </a:r>
            <a:r>
              <a:rPr lang="ru-RU" sz="4000" b="1" i="1" dirty="0">
                <a:latin typeface="Monotype Corsiva" panose="03010101010201010101" pitchFamily="66" charset="0"/>
              </a:rPr>
              <a:t/>
            </a:r>
            <a:br>
              <a:rPr lang="ru-RU" sz="4000" b="1" i="1" dirty="0">
                <a:latin typeface="Monotype Corsiva" panose="03010101010201010101" pitchFamily="66" charset="0"/>
              </a:rPr>
            </a:br>
            <a:r>
              <a:rPr lang="ru-RU" sz="4000" b="1" i="1" dirty="0" smtClean="0">
                <a:latin typeface="Monotype Corsiva" panose="03010101010201010101" pitchFamily="66" charset="0"/>
              </a:rPr>
              <a:t/>
            </a:r>
            <a:br>
              <a:rPr lang="ru-RU" sz="4000" b="1" i="1" dirty="0" smtClean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  <a:cs typeface="Aharoni" panose="02010803020104030203" pitchFamily="2" charset="-79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r="33906" b="27859"/>
          <a:stretch/>
        </p:blipFill>
        <p:spPr>
          <a:xfrm rot="5400000">
            <a:off x="5163776" y="1918877"/>
            <a:ext cx="4509677" cy="3080658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1023256" y="1458686"/>
            <a:ext cx="4691744" cy="4898570"/>
          </a:xfrm>
        </p:spPr>
        <p:txBody>
          <a:bodyPr>
            <a:normAutofit lnSpcReduction="10000"/>
          </a:bodyPr>
          <a:lstStyle/>
          <a:p>
            <a:r>
              <a:rPr lang="ru-RU" sz="2000" i="1" u="sng" dirty="0" smtClean="0">
                <a:latin typeface="Monotype Corsiva" panose="03010101010201010101" pitchFamily="66" charset="0"/>
              </a:rPr>
              <a:t>Дата рождения</a:t>
            </a:r>
            <a:r>
              <a:rPr lang="ru-RU" sz="2000" i="1" dirty="0" smtClean="0">
                <a:latin typeface="Monotype Corsiva" panose="03010101010201010101" pitchFamily="66" charset="0"/>
              </a:rPr>
              <a:t>   14 марта 1983 г.</a:t>
            </a:r>
            <a:endParaRPr lang="en-US" sz="2000" i="1" u="sng" dirty="0" smtClean="0">
              <a:latin typeface="Monotype Corsiva" panose="03010101010201010101" pitchFamily="66" charset="0"/>
            </a:endParaRPr>
          </a:p>
          <a:p>
            <a:r>
              <a:rPr lang="ru-RU" sz="2000" i="1" u="sng" dirty="0" smtClean="0">
                <a:latin typeface="Monotype Corsiva" panose="03010101010201010101" pitchFamily="66" charset="0"/>
              </a:rPr>
              <a:t>Образование</a:t>
            </a:r>
            <a:r>
              <a:rPr lang="ru-RU" sz="2000" i="1" dirty="0" smtClean="0">
                <a:latin typeface="Monotype Corsiva" panose="03010101010201010101" pitchFamily="66" charset="0"/>
              </a:rPr>
              <a:t>       Высшее,</a:t>
            </a:r>
          </a:p>
          <a:p>
            <a:r>
              <a:rPr lang="ru-RU" sz="2000" i="1" dirty="0">
                <a:latin typeface="Monotype Corsiva" panose="03010101010201010101" pitchFamily="66" charset="0"/>
              </a:rPr>
              <a:t> </a:t>
            </a:r>
            <a:r>
              <a:rPr lang="ru-RU" sz="2000" i="1" dirty="0" smtClean="0">
                <a:latin typeface="Monotype Corsiva" panose="03010101010201010101" pitchFamily="66" charset="0"/>
              </a:rPr>
              <a:t>                            Сумской государственный</a:t>
            </a:r>
          </a:p>
          <a:p>
            <a:r>
              <a:rPr lang="ru-RU" sz="2000" i="1" dirty="0">
                <a:latin typeface="Monotype Corsiva" panose="03010101010201010101" pitchFamily="66" charset="0"/>
              </a:rPr>
              <a:t> </a:t>
            </a:r>
            <a:r>
              <a:rPr lang="ru-RU" sz="2000" i="1" dirty="0" smtClean="0">
                <a:latin typeface="Monotype Corsiva" panose="03010101010201010101" pitchFamily="66" charset="0"/>
              </a:rPr>
              <a:t>                            педагогический  университет </a:t>
            </a:r>
          </a:p>
          <a:p>
            <a:r>
              <a:rPr lang="ru-RU" sz="2000" i="1" dirty="0">
                <a:latin typeface="Monotype Corsiva" panose="03010101010201010101" pitchFamily="66" charset="0"/>
              </a:rPr>
              <a:t> </a:t>
            </a:r>
            <a:r>
              <a:rPr lang="ru-RU" sz="2000" i="1" dirty="0" smtClean="0">
                <a:latin typeface="Monotype Corsiva" panose="03010101010201010101" pitchFamily="66" charset="0"/>
              </a:rPr>
              <a:t>                            им. А. С. Макаренко, 2006 г.</a:t>
            </a:r>
          </a:p>
          <a:p>
            <a:endParaRPr lang="ru-RU" sz="2000" i="1" dirty="0" smtClean="0">
              <a:latin typeface="Monotype Corsiva" panose="03010101010201010101" pitchFamily="66" charset="0"/>
            </a:endParaRPr>
          </a:p>
          <a:p>
            <a:r>
              <a:rPr lang="ru-RU" sz="2000" i="1" u="sng" dirty="0" smtClean="0">
                <a:latin typeface="Monotype Corsiva" panose="03010101010201010101" pitchFamily="66" charset="0"/>
              </a:rPr>
              <a:t>Специальность</a:t>
            </a:r>
            <a:r>
              <a:rPr lang="ru-RU" sz="2000" i="1" dirty="0" smtClean="0">
                <a:latin typeface="Monotype Corsiva" panose="03010101010201010101" pitchFamily="66" charset="0"/>
              </a:rPr>
              <a:t>    Учитель начальных классов</a:t>
            </a:r>
          </a:p>
          <a:p>
            <a:endParaRPr lang="ru-RU" sz="2000" i="1" dirty="0" smtClean="0">
              <a:latin typeface="Monotype Corsiva" panose="03010101010201010101" pitchFamily="66" charset="0"/>
            </a:endParaRPr>
          </a:p>
          <a:p>
            <a:r>
              <a:rPr lang="ru-RU" sz="2000" i="1" u="sng" dirty="0" smtClean="0">
                <a:latin typeface="Monotype Corsiva" panose="03010101010201010101" pitchFamily="66" charset="0"/>
              </a:rPr>
              <a:t>Место работы </a:t>
            </a:r>
            <a:r>
              <a:rPr lang="en-US" sz="2000" i="1" dirty="0" smtClean="0">
                <a:latin typeface="Monotype Corsiva" panose="03010101010201010101" pitchFamily="66" charset="0"/>
              </a:rPr>
              <a:t>     </a:t>
            </a:r>
            <a:r>
              <a:rPr lang="ru-RU" sz="2000" i="1" dirty="0" smtClean="0">
                <a:latin typeface="Monotype Corsiva" panose="03010101010201010101" pitchFamily="66" charset="0"/>
              </a:rPr>
              <a:t>МДОУ </a:t>
            </a:r>
            <a:r>
              <a:rPr lang="ru-RU" sz="2000" i="1" dirty="0">
                <a:latin typeface="Monotype Corsiva" panose="03010101010201010101" pitchFamily="66" charset="0"/>
              </a:rPr>
              <a:t>д</a:t>
            </a:r>
            <a:r>
              <a:rPr lang="ru-RU" sz="2000" i="1" dirty="0" smtClean="0">
                <a:latin typeface="Monotype Corsiva" panose="03010101010201010101" pitchFamily="66" charset="0"/>
              </a:rPr>
              <a:t>етский сад №11 </a:t>
            </a:r>
          </a:p>
          <a:p>
            <a:r>
              <a:rPr lang="ru-RU" sz="2000" i="1" dirty="0">
                <a:latin typeface="Monotype Corsiva" panose="03010101010201010101" pitchFamily="66" charset="0"/>
              </a:rPr>
              <a:t> </a:t>
            </a:r>
            <a:r>
              <a:rPr lang="ru-RU" sz="2000" i="1" dirty="0" smtClean="0">
                <a:latin typeface="Monotype Corsiva" panose="03010101010201010101" pitchFamily="66" charset="0"/>
              </a:rPr>
              <a:t>                              города Алушты</a:t>
            </a:r>
          </a:p>
          <a:p>
            <a:r>
              <a:rPr lang="ru-RU" sz="2000" i="1" u="sng" dirty="0" smtClean="0">
                <a:latin typeface="Monotype Corsiva" panose="03010101010201010101" pitchFamily="66" charset="0"/>
              </a:rPr>
              <a:t>Педагогический</a:t>
            </a:r>
            <a:r>
              <a:rPr lang="ru-RU" sz="2000" i="1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ru-RU" sz="2000" i="1" u="sng" dirty="0">
                <a:latin typeface="Monotype Corsiva" panose="03010101010201010101" pitchFamily="66" charset="0"/>
              </a:rPr>
              <a:t>с</a:t>
            </a:r>
            <a:r>
              <a:rPr lang="ru-RU" sz="2000" i="1" u="sng" dirty="0" smtClean="0">
                <a:latin typeface="Monotype Corsiva" panose="03010101010201010101" pitchFamily="66" charset="0"/>
              </a:rPr>
              <a:t>таж  </a:t>
            </a:r>
            <a:r>
              <a:rPr lang="ru-RU" sz="2000" i="1" dirty="0" smtClean="0">
                <a:latin typeface="Monotype Corsiva" panose="03010101010201010101" pitchFamily="66" charset="0"/>
              </a:rPr>
              <a:t>                    12 лет</a:t>
            </a:r>
          </a:p>
          <a:p>
            <a:r>
              <a:rPr lang="ru-RU" sz="2000" i="1" u="sng" dirty="0" smtClean="0">
                <a:latin typeface="Monotype Corsiva" panose="03010101010201010101" pitchFamily="66" charset="0"/>
                <a:cs typeface="Aharoni" panose="02010803020104030203" pitchFamily="2" charset="-79"/>
              </a:rPr>
              <a:t>Категория </a:t>
            </a:r>
            <a:r>
              <a:rPr lang="ru-RU" sz="2000" i="1" dirty="0" smtClean="0">
                <a:latin typeface="Monotype Corsiva" panose="03010101010201010101" pitchFamily="66" charset="0"/>
                <a:cs typeface="Aharoni" panose="02010803020104030203" pitchFamily="2" charset="-79"/>
              </a:rPr>
              <a:t>            первая</a:t>
            </a:r>
            <a:r>
              <a:rPr lang="ru-RU" dirty="0" smtClean="0">
                <a:latin typeface="Monotype Corsiva" panose="03010101010201010101" pitchFamily="66" charset="0"/>
                <a:cs typeface="Aharoni" panose="02010803020104030203" pitchFamily="2" charset="-79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71" y="365126"/>
            <a:ext cx="697077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Персональные интернет-ресурсы 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4142" y="1681162"/>
            <a:ext cx="3464039" cy="1127351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sz="4500" dirty="0" smtClean="0">
                <a:latin typeface="Monotype Corsiva" panose="03010101010201010101" pitchFamily="66" charset="0"/>
              </a:rPr>
              <a:t>МААМ. РУ</a:t>
            </a:r>
          </a:p>
          <a:p>
            <a:r>
              <a:rPr lang="en-US" sz="34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34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www.maam.ru/users/korohovaluda</a:t>
            </a:r>
            <a:endParaRPr lang="ru-RU" sz="3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34142" y="3821112"/>
            <a:ext cx="3464040" cy="23685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Социальная сеть работников образования «Наша сеть</a:t>
            </a:r>
            <a:r>
              <a:rPr lang="ru-RU" sz="2400" b="1" dirty="0" smtClean="0">
                <a:latin typeface="Monotype Corsiva" panose="03010101010201010101" pitchFamily="66" charset="0"/>
              </a:rPr>
              <a:t>»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nsportal.ru/korokhova-lyudmila-vladimirovna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u="sng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481" y="1681163"/>
            <a:ext cx="3614060" cy="112735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ru-RU" sz="3400" b="0" dirty="0" smtClean="0">
              <a:latin typeface="Monotype Corsiva" panose="03010101010201010101" pitchFamily="66" charset="0"/>
            </a:endParaRPr>
          </a:p>
          <a:p>
            <a:r>
              <a:rPr lang="ru-RU" sz="3400" dirty="0" smtClean="0">
                <a:latin typeface="Monotype Corsiva" panose="03010101010201010101" pitchFamily="66" charset="0"/>
              </a:rPr>
              <a:t>Дошколенок. </a:t>
            </a:r>
            <a:r>
              <a:rPr lang="ru-RU" sz="3400" dirty="0" err="1" smtClean="0">
                <a:latin typeface="Monotype Corsiva" panose="03010101010201010101" pitchFamily="66" charset="0"/>
              </a:rPr>
              <a:t>ру</a:t>
            </a:r>
            <a:endParaRPr lang="ru-RU" sz="3400" dirty="0" smtClean="0">
              <a:latin typeface="Monotype Corsiva" panose="03010101010201010101" pitchFamily="66" charset="0"/>
            </a:endParaRPr>
          </a:p>
          <a:p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3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blog.dohcolonoc.ru/blogi.html</a:t>
            </a:r>
            <a:endPara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85656" y="3821112"/>
            <a:ext cx="3918857" cy="23685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Официальный сайт  МДОУ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етский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сад №11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города Алушты</a:t>
            </a:r>
          </a:p>
          <a:p>
            <a:pPr marL="0" indent="0">
              <a:buNone/>
            </a:pP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://pardou11.crimea-school.ru/content/korohova-lyudmila-vladimirovna</a:t>
            </a: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Профессиональная карта педагога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144" y="1360713"/>
            <a:ext cx="7772400" cy="4931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Monotype Corsiva" panose="03010101010201010101" pitchFamily="66" charset="0"/>
              </a:rPr>
              <a:t>2005 год – </a:t>
            </a:r>
            <a:r>
              <a:rPr lang="ru-RU" sz="2200" dirty="0" smtClean="0">
                <a:latin typeface="Monotype Corsiva" panose="03010101010201010101" pitchFamily="66" charset="0"/>
              </a:rPr>
              <a:t>окончила Сумской государственный педагогический университет им. А.С. Макаренко и приобрела квалификацию бакалавра педагогического образования</a:t>
            </a:r>
          </a:p>
          <a:p>
            <a:pPr marL="0" indent="0">
              <a:buNone/>
            </a:pPr>
            <a:r>
              <a:rPr lang="ru-RU" sz="2200" b="1" dirty="0" smtClean="0">
                <a:latin typeface="Monotype Corsiva" panose="03010101010201010101" pitchFamily="66" charset="0"/>
              </a:rPr>
              <a:t>С октября 2005 года – </a:t>
            </a:r>
            <a:r>
              <a:rPr lang="ru-RU" sz="2200" dirty="0" smtClean="0">
                <a:latin typeface="Monotype Corsiva" panose="03010101010201010101" pitchFamily="66" charset="0"/>
              </a:rPr>
              <a:t>воспитатель Детского сада №11 «Ромашка» </a:t>
            </a:r>
            <a:r>
              <a:rPr lang="ru-RU" sz="2200" dirty="0" err="1" smtClean="0">
                <a:latin typeface="Monotype Corsiva" panose="03010101010201010101" pitchFamily="66" charset="0"/>
              </a:rPr>
              <a:t>пгт</a:t>
            </a:r>
            <a:r>
              <a:rPr lang="ru-RU" sz="2200" dirty="0" smtClean="0">
                <a:latin typeface="Monotype Corsiva" panose="03010101010201010101" pitchFamily="66" charset="0"/>
              </a:rPr>
              <a:t> Партенит</a:t>
            </a:r>
            <a:endParaRPr lang="ru-RU" sz="22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Monotype Corsiva" panose="03010101010201010101" pitchFamily="66" charset="0"/>
              </a:rPr>
              <a:t>2006 год – </a:t>
            </a:r>
            <a:r>
              <a:rPr lang="ru-RU" sz="2200" dirty="0" smtClean="0">
                <a:latin typeface="Monotype Corsiva" panose="03010101010201010101" pitchFamily="66" charset="0"/>
              </a:rPr>
              <a:t>окончила Сумской государственный педагогический университет им. А. С. Макаренко и приобрела полное высшее образование по специальности «Начальное обучение. Социальная педагогика»</a:t>
            </a:r>
          </a:p>
          <a:p>
            <a:pPr marL="0" indent="0">
              <a:buNone/>
            </a:pPr>
            <a:r>
              <a:rPr lang="ru-RU" sz="2200" b="1" dirty="0" smtClean="0">
                <a:latin typeface="Monotype Corsiva" panose="03010101010201010101" pitchFamily="66" charset="0"/>
              </a:rPr>
              <a:t>2013 год </a:t>
            </a:r>
            <a:r>
              <a:rPr lang="ru-RU" sz="2200" dirty="0" smtClean="0">
                <a:latin typeface="Monotype Corsiva" panose="03010101010201010101" pitchFamily="66" charset="0"/>
              </a:rPr>
              <a:t>– грамота </a:t>
            </a:r>
            <a:r>
              <a:rPr lang="ru-RU" sz="2200" dirty="0" err="1" smtClean="0">
                <a:latin typeface="Monotype Corsiva" panose="03010101010201010101" pitchFamily="66" charset="0"/>
              </a:rPr>
              <a:t>Партенитского</a:t>
            </a:r>
            <a:r>
              <a:rPr lang="ru-RU" sz="2200" dirty="0" smtClean="0">
                <a:latin typeface="Monotype Corsiva" panose="03010101010201010101" pitchFamily="66" charset="0"/>
              </a:rPr>
              <a:t> поселкового совета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 smtClean="0">
                <a:latin typeface="Monotype Corsiva" panose="03010101010201010101" pitchFamily="66" charset="0"/>
              </a:rPr>
              <a:t>2014 год – </a:t>
            </a:r>
            <a:r>
              <a:rPr lang="ru-RU" sz="2200" dirty="0" smtClean="0">
                <a:latin typeface="Monotype Corsiva" panose="03010101010201010101" pitchFamily="66" charset="0"/>
              </a:rPr>
              <a:t>курсы повышения квалификации воспитателей групп раннего возраста дошкольных учебных заведений</a:t>
            </a:r>
            <a:r>
              <a:rPr lang="en-US" sz="2200" dirty="0" smtClean="0">
                <a:latin typeface="Monotype Corsiva" panose="03010101010201010101" pitchFamily="66" charset="0"/>
              </a:rPr>
              <a:t> </a:t>
            </a:r>
            <a:r>
              <a:rPr lang="ru-RU" sz="2200" dirty="0">
                <a:latin typeface="Monotype Corsiva" panose="03010101010201010101" pitchFamily="66" charset="0"/>
              </a:rPr>
              <a:t>(КРИППО)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endParaRPr lang="ru-RU" sz="22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200" b="1" dirty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200" b="1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2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95400" y="729343"/>
            <a:ext cx="7219950" cy="5573486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Monotype Corsiva" panose="03010101010201010101" pitchFamily="66" charset="0"/>
              </a:rPr>
              <a:t>2015 год – </a:t>
            </a:r>
            <a:r>
              <a:rPr lang="ru-RU" sz="2200" dirty="0">
                <a:latin typeface="Monotype Corsiva" panose="03010101010201010101" pitchFamily="66" charset="0"/>
              </a:rPr>
              <a:t>победитель муниципального этапа конкурса «Воспитатель года России – 2015» в городе Алушта, лауреат регионального этапа Всероссийского конкурса «Воспитатель года России – 2015» в городе Симферополь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>2015 год – </a:t>
            </a:r>
            <a:r>
              <a:rPr lang="ru-RU" sz="2200" dirty="0" smtClean="0">
                <a:latin typeface="Monotype Corsiva" panose="03010101010201010101" pitchFamily="66" charset="0"/>
              </a:rPr>
              <a:t>Благодарность министра образования, науки и молодежи Республики Крым</a:t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/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>201</a:t>
            </a:r>
            <a:r>
              <a:rPr lang="en-US" sz="2200" b="1" dirty="0" smtClean="0">
                <a:latin typeface="Monotype Corsiva" panose="03010101010201010101" pitchFamily="66" charset="0"/>
              </a:rPr>
              <a:t>6</a:t>
            </a:r>
            <a:r>
              <a:rPr lang="ru-RU" sz="2200" b="1" dirty="0" smtClean="0">
                <a:latin typeface="Monotype Corsiva" panose="03010101010201010101" pitchFamily="66" charset="0"/>
              </a:rPr>
              <a:t> год </a:t>
            </a:r>
            <a:r>
              <a:rPr lang="ru-RU" sz="2200" dirty="0" smtClean="0">
                <a:latin typeface="Monotype Corsiva" panose="03010101010201010101" pitchFamily="66" charset="0"/>
              </a:rPr>
              <a:t>– присвоена первая квалификационная категория</a:t>
            </a:r>
            <a:r>
              <a:rPr lang="en-US" sz="2200" dirty="0" smtClean="0">
                <a:latin typeface="Monotype Corsiva" panose="03010101010201010101" pitchFamily="66" charset="0"/>
              </a:rPr>
              <a:t/>
            </a:r>
            <a:br>
              <a:rPr lang="en-US" sz="2200" dirty="0" smtClean="0">
                <a:latin typeface="Monotype Corsiva" panose="03010101010201010101" pitchFamily="66" charset="0"/>
              </a:rPr>
            </a:br>
            <a:r>
              <a:rPr lang="en-US" sz="2200" dirty="0">
                <a:latin typeface="Monotype Corsiva" panose="03010101010201010101" pitchFamily="66" charset="0"/>
              </a:rPr>
              <a:t/>
            </a:r>
            <a:br>
              <a:rPr lang="en-US" sz="2200" dirty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>2017 год –  </a:t>
            </a:r>
            <a:r>
              <a:rPr lang="ru-RU" sz="2200" dirty="0" smtClean="0">
                <a:latin typeface="Monotype Corsiva" panose="03010101010201010101" pitchFamily="66" charset="0"/>
              </a:rPr>
              <a:t>Грамота Управления образования и молодежи администрации города Алушты Республики Крым</a:t>
            </a:r>
            <a:r>
              <a:rPr lang="ru-RU" sz="2200" dirty="0">
                <a:latin typeface="Monotype Corsiva" panose="03010101010201010101" pitchFamily="66" charset="0"/>
              </a:rPr>
              <a:t/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 smtClean="0">
                <a:latin typeface="Monotype Corsiva" panose="03010101010201010101" pitchFamily="66" charset="0"/>
              </a:rPr>
              <a:t/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>Март - май 2017 года </a:t>
            </a:r>
            <a:r>
              <a:rPr lang="ru-RU" sz="2200" dirty="0" smtClean="0">
                <a:latin typeface="Monotype Corsiva" panose="03010101010201010101" pitchFamily="66" charset="0"/>
              </a:rPr>
              <a:t>– прошла профессиональную переподготовку в ООО Учебный центр «Профессионал» по программе «Воспитание детей дошкольного возраста». Присвоена квалификация «Воспитатель детей дошкольного возраста».</a:t>
            </a:r>
            <a:endParaRPr lang="ru-RU" sz="2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365126"/>
            <a:ext cx="7209064" cy="451167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Monotype Corsiva" panose="03010101010201010101" pitchFamily="66" charset="0"/>
              </a:rPr>
              <a:t>Сентябрь 2017 года – </a:t>
            </a:r>
            <a:r>
              <a:rPr lang="ru-RU" sz="2200" dirty="0" smtClean="0">
                <a:latin typeface="Monotype Corsiva" panose="03010101010201010101" pitchFamily="66" charset="0"/>
              </a:rPr>
              <a:t>Грамота от Муниципального дошкольного образовательного учреждения </a:t>
            </a:r>
            <a:r>
              <a:rPr lang="ru-RU" sz="2200" dirty="0" smtClean="0">
                <a:latin typeface="Monotype Corsiva" panose="03010101010201010101" pitchFamily="66" charset="0"/>
              </a:rPr>
              <a:t> «</a:t>
            </a:r>
            <a:r>
              <a:rPr lang="ru-RU" sz="2200" dirty="0" smtClean="0">
                <a:latin typeface="Monotype Corsiva" panose="03010101010201010101" pitchFamily="66" charset="0"/>
              </a:rPr>
              <a:t>Де</a:t>
            </a:r>
            <a:r>
              <a:rPr lang="ru-RU" sz="2200" dirty="0" smtClean="0">
                <a:latin typeface="Monotype Corsiva" panose="03010101010201010101" pitchFamily="66" charset="0"/>
              </a:rPr>
              <a:t>тский </a:t>
            </a:r>
            <a:r>
              <a:rPr lang="ru-RU" sz="2200" dirty="0" smtClean="0">
                <a:latin typeface="Monotype Corsiva" panose="03010101010201010101" pitchFamily="66" charset="0"/>
              </a:rPr>
              <a:t>сад №</a:t>
            </a:r>
            <a:r>
              <a:rPr lang="ru-RU" sz="2200" dirty="0" smtClean="0">
                <a:latin typeface="Monotype Corsiva" panose="03010101010201010101" pitchFamily="66" charset="0"/>
              </a:rPr>
              <a:t>11 «Ромашка» </a:t>
            </a:r>
            <a:r>
              <a:rPr lang="ru-RU" sz="2200" dirty="0" smtClean="0">
                <a:latin typeface="Monotype Corsiva" panose="03010101010201010101" pitchFamily="66" charset="0"/>
              </a:rPr>
              <a:t>города Алушты</a:t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/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 smtClean="0">
                <a:latin typeface="Monotype Corsiva" panose="03010101010201010101" pitchFamily="66" charset="0"/>
              </a:rPr>
              <a:t/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endParaRPr lang="ru-RU" sz="2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8580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3600" b="1" dirty="0" smtClean="0">
                <a:latin typeface="Monotype Corsiva" panose="03010101010201010101" pitchFamily="66" charset="0"/>
              </a:rPr>
              <a:t>Копии документов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075" y="1022138"/>
            <a:ext cx="3468925" cy="2688569"/>
          </a:xfrm>
          <a:prstGeom prst="rect">
            <a:avLst/>
          </a:prstGeom>
        </p:spPr>
      </p:pic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9143" y="1009945"/>
            <a:ext cx="3676207" cy="27007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75" y="3818444"/>
            <a:ext cx="3517697" cy="2511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895" y="3806251"/>
            <a:ext cx="3361830" cy="23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432175" y="763588"/>
            <a:ext cx="5711825" cy="5857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47" y="367870"/>
            <a:ext cx="2097206" cy="2944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179" y="441028"/>
            <a:ext cx="2085013" cy="28714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956" y="3430615"/>
            <a:ext cx="2127688" cy="29141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648" y="3312493"/>
            <a:ext cx="214597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6" y="457199"/>
            <a:ext cx="2679371" cy="36841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50" y="2601686"/>
            <a:ext cx="2576637" cy="366236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197" y="1578428"/>
            <a:ext cx="2711154" cy="37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</TotalTime>
  <Words>608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Визитная карточка  </vt:lpstr>
      <vt:lpstr>Персональные интернет-ресурсы </vt:lpstr>
      <vt:lpstr>Профессиональная карта педагога</vt:lpstr>
      <vt:lpstr>2015 год – победитель муниципального этапа конкурса «Воспитатель года России – 2015» в городе Алушта, лауреат регионального этапа Всероссийского конкурса «Воспитатель года России – 2015» в городе Симферополь  2015 год – Благодарность министра образования, науки и молодежи Республики Крым  2016 год – присвоена первая квалификационная категория  2017 год –  Грамота Управления образования и молодежи администрации города Алушты Республики Крым  Март - май 2017 года – прошла профессиональную переподготовку в ООО Учебный центр «Профессионал» по программе «Воспитание детей дошкольного возраста». Присвоена квалификация «Воспитатель детей дошкольного возраста».</vt:lpstr>
      <vt:lpstr>Сентябрь 2017 года – Грамота от Муниципального дошкольного образовательного учреждения  «Детский сад №11 «Ромашка» города Алушты   </vt:lpstr>
      <vt:lpstr> Копии документов</vt:lpstr>
      <vt:lpstr> </vt:lpstr>
      <vt:lpstr>Презентация PowerPoint</vt:lpstr>
      <vt:lpstr> </vt:lpstr>
      <vt:lpstr> Участие в методической работе МДОУ на местном, муниципальном и региональном уровне</vt:lpstr>
      <vt:lpstr>Презентация PowerPoint</vt:lpstr>
      <vt:lpstr>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</cp:lastModifiedBy>
  <cp:revision>65</cp:revision>
  <dcterms:created xsi:type="dcterms:W3CDTF">2016-08-19T04:09:22Z</dcterms:created>
  <dcterms:modified xsi:type="dcterms:W3CDTF">2017-10-09T16:47:31Z</dcterms:modified>
</cp:coreProperties>
</file>